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>
        <p:scale>
          <a:sx n="66" d="100"/>
          <a:sy n="66" d="100"/>
        </p:scale>
        <p:origin x="1282" y="6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7:54:53.9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customXml" Target="../ink/ink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u.id/" TargetMode="External"/><Relationship Id="rId4" Type="http://schemas.openxmlformats.org/officeDocument/2006/relationships/hyperlink" Target="http://p.id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://t.id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52891" y="-1307938"/>
            <a:ext cx="16617384" cy="9347294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 err="1">
                <a:solidFill>
                  <a:schemeClr val="tx1"/>
                </a:solidFill>
              </a:rPr>
              <a:t>InstaGRAM</a:t>
            </a:r>
            <a:r>
              <a:rPr lang="en-US" sz="4400" dirty="0">
                <a:solidFill>
                  <a:schemeClr val="tx1"/>
                </a:solidFill>
              </a:rPr>
              <a:t> USER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Harsh Shrivastava</a:t>
            </a:r>
          </a:p>
        </p:txBody>
      </p:sp>
      <p:pic>
        <p:nvPicPr>
          <p:cNvPr id="8" name="Graphic 7" descr="Presentation with pie chart">
            <a:extLst>
              <a:ext uri="{FF2B5EF4-FFF2-40B4-BE49-F238E27FC236}">
                <a16:creationId xmlns:a16="http://schemas.microsoft.com/office/drawing/2014/main" id="{6A607C4B-9C17-0DD4-80F1-87A2D83F9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11650" y="1808532"/>
            <a:ext cx="2643999" cy="2643999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4C972A-13D4-53AB-368E-EF4BA43E0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69188" y="-567159"/>
            <a:ext cx="14344408" cy="875046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B050"/>
            </a:solidFill>
          </a:ln>
          <a:effectLst>
            <a:outerShdw blurRad="50800" dist="50800" dir="5400000" sx="1000" sy="1000" algn="ctr" rotWithShape="0">
              <a:schemeClr val="tx1">
                <a:alpha val="0"/>
              </a:scheme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5196A-4416-8A40-5BCC-DF9A1B6F3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</a:t>
            </a:r>
            <a:endParaRPr lang="en-IN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8A38C-38B9-F730-88E8-5830F88CA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50000"/>
              </a:lnSpc>
            </a:pPr>
            <a:r>
              <a:rPr lang="en-US" sz="1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Engagement	</a:t>
            </a:r>
          </a:p>
          <a:p>
            <a:pPr lvl="1" algn="just">
              <a:lnSpc>
                <a:spcPct val="250000"/>
              </a:lnSpc>
            </a:pPr>
            <a:r>
              <a:rPr lang="en-US" sz="16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Wants to know if users are still active and posting on </a:t>
            </a:r>
            <a:r>
              <a:rPr lang="en-US" sz="1600" dirty="0" err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instagram</a:t>
            </a:r>
            <a:endParaRPr lang="en-US" sz="16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algn="just">
              <a:lnSpc>
                <a:spcPct val="250000"/>
              </a:lnSpc>
            </a:pPr>
            <a:endParaRPr lang="en-US" sz="16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78EA9BB-89BA-F473-E61C-E75CC5CD9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812921"/>
              </p:ext>
            </p:extLst>
          </p:nvPr>
        </p:nvGraphicFramePr>
        <p:xfrm>
          <a:off x="1638461" y="3657091"/>
          <a:ext cx="857041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0668">
                  <a:extLst>
                    <a:ext uri="{9D8B030D-6E8A-4147-A177-3AD203B41FA5}">
                      <a16:colId xmlns:a16="http://schemas.microsoft.com/office/drawing/2014/main" val="2711135636"/>
                    </a:ext>
                  </a:extLst>
                </a:gridCol>
                <a:gridCol w="2129742">
                  <a:extLst>
                    <a:ext uri="{9D8B030D-6E8A-4147-A177-3AD203B41FA5}">
                      <a16:colId xmlns:a16="http://schemas.microsoft.com/office/drawing/2014/main" val="1047750303"/>
                    </a:ext>
                  </a:extLst>
                </a:gridCol>
              </a:tblGrid>
              <a:tr h="1840884">
                <a:tc>
                  <a:txBody>
                    <a:bodyPr/>
                    <a:lstStyle/>
                    <a:p>
                      <a:r>
                        <a:rPr lang="en-IN" dirty="0"/>
                        <a:t>SELECT COUNT(</a:t>
                      </a:r>
                      <a:r>
                        <a:rPr lang="en-IN" dirty="0">
                          <a:effectLst/>
                        </a:rPr>
                        <a:t>p.id</a:t>
                      </a:r>
                      <a:r>
                        <a:rPr lang="en-IN" dirty="0"/>
                        <a:t>)/COUNT(DISTINCT(username)) </a:t>
                      </a:r>
                      <a:r>
                        <a:rPr lang="en-IN" dirty="0" err="1"/>
                        <a:t>avg</a:t>
                      </a:r>
                      <a:r>
                        <a:rPr lang="en-IN" dirty="0"/>
                        <a:t> </a:t>
                      </a:r>
                    </a:p>
                    <a:p>
                      <a:r>
                        <a:rPr lang="en-IN" dirty="0"/>
                        <a:t>FROM photos p </a:t>
                      </a:r>
                    </a:p>
                    <a:p>
                      <a:r>
                        <a:rPr lang="en-IN" dirty="0"/>
                        <a:t>INNER JOIN users u ON </a:t>
                      </a:r>
                      <a:r>
                        <a:rPr lang="en-IN" dirty="0" err="1"/>
                        <a:t>p.user_id</a:t>
                      </a:r>
                      <a:r>
                        <a:rPr lang="en-IN" dirty="0"/>
                        <a:t> = </a:t>
                      </a:r>
                      <a:r>
                        <a:rPr lang="en-IN" dirty="0">
                          <a:effectLst/>
                        </a:rPr>
                        <a:t>u.id</a:t>
                      </a:r>
                      <a:r>
                        <a:rPr lang="en-IN" dirty="0"/>
                        <a:t>;</a:t>
                      </a:r>
                    </a:p>
                    <a:p>
                      <a:endParaRPr lang="en-IN" dirty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endParaRPr lang="en-IN" dirty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r>
                        <a:rPr lang="en-US" dirty="0"/>
                        <a:t>SELECT (SELECT count(</a:t>
                      </a:r>
                      <a:r>
                        <a:rPr lang="en-US" i="1" dirty="0">
                          <a:effectLst/>
                        </a:rPr>
                        <a:t>) from photos) / (SELECT count(</a:t>
                      </a:r>
                      <a:r>
                        <a:rPr lang="en-US" dirty="0"/>
                        <a:t>) from users) as </a:t>
                      </a:r>
                      <a:r>
                        <a:rPr lang="en-US" dirty="0" err="1"/>
                        <a:t>TotalAvg</a:t>
                      </a:r>
                      <a:r>
                        <a:rPr lang="en-US" dirty="0"/>
                        <a:t>;</a:t>
                      </a:r>
                      <a:endParaRPr lang="en-IN" dirty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n>
                          <a:noFill/>
                        </a:ln>
                        <a:noFill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42653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155FCDD-98F6-B85B-2BA5-D76C212CD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040" y="3718608"/>
            <a:ext cx="1052823" cy="671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E90B49-8E40-6B61-5F14-B14CD1CEF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131" y="4934503"/>
            <a:ext cx="1093731" cy="62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46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4C972A-13D4-53AB-368E-EF4BA43E0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37549" y="-303848"/>
            <a:ext cx="13368760" cy="815529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B050"/>
            </a:solidFill>
          </a:ln>
          <a:effectLst>
            <a:outerShdw blurRad="50800" dist="50800" dir="5400000" sx="1000" sy="1000" algn="ctr" rotWithShape="0">
              <a:schemeClr val="tx1">
                <a:alpha val="0"/>
              </a:scheme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5196A-4416-8A40-5BCC-DF9A1B6F3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</a:t>
            </a:r>
            <a:endParaRPr lang="en-IN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8A38C-38B9-F730-88E8-5830F88CA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50000"/>
              </a:lnSpc>
            </a:pPr>
            <a:r>
              <a:rPr lang="en-US" sz="1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Bots &amp; Fake Accounts	</a:t>
            </a:r>
          </a:p>
          <a:p>
            <a:pPr lvl="1" algn="just">
              <a:lnSpc>
                <a:spcPct val="250000"/>
              </a:lnSpc>
            </a:pPr>
            <a:r>
              <a:rPr lang="en-US" sz="16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Accounts that have liked every post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78EA9BB-89BA-F473-E61C-E75CC5CD9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310276"/>
              </p:ext>
            </p:extLst>
          </p:nvPr>
        </p:nvGraphicFramePr>
        <p:xfrm>
          <a:off x="1638461" y="3657091"/>
          <a:ext cx="8570410" cy="184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0668">
                  <a:extLst>
                    <a:ext uri="{9D8B030D-6E8A-4147-A177-3AD203B41FA5}">
                      <a16:colId xmlns:a16="http://schemas.microsoft.com/office/drawing/2014/main" val="2711135636"/>
                    </a:ext>
                  </a:extLst>
                </a:gridCol>
                <a:gridCol w="2129742">
                  <a:extLst>
                    <a:ext uri="{9D8B030D-6E8A-4147-A177-3AD203B41FA5}">
                      <a16:colId xmlns:a16="http://schemas.microsoft.com/office/drawing/2014/main" val="1047750303"/>
                    </a:ext>
                  </a:extLst>
                </a:gridCol>
              </a:tblGrid>
              <a:tr h="1840884">
                <a:tc>
                  <a:txBody>
                    <a:bodyPr/>
                    <a:lstStyle/>
                    <a:p>
                      <a:r>
                        <a:rPr lang="en-US" dirty="0"/>
                        <a:t>SELECT </a:t>
                      </a:r>
                      <a:r>
                        <a:rPr lang="en-US" dirty="0" err="1"/>
                        <a:t>user_id,username</a:t>
                      </a:r>
                      <a:r>
                        <a:rPr lang="en-US" dirty="0"/>
                        <a:t>, COUNT(</a:t>
                      </a:r>
                      <a:r>
                        <a:rPr lang="en-US" dirty="0" err="1"/>
                        <a:t>photo_id</a:t>
                      </a:r>
                      <a:r>
                        <a:rPr lang="en-US" dirty="0"/>
                        <a:t>) </a:t>
                      </a:r>
                      <a:r>
                        <a:rPr lang="en-US" dirty="0" err="1"/>
                        <a:t>TotalLikedPosts</a:t>
                      </a:r>
                      <a:r>
                        <a:rPr lang="en-US" dirty="0"/>
                        <a:t> FROM likes l </a:t>
                      </a:r>
                    </a:p>
                    <a:p>
                      <a:r>
                        <a:rPr lang="en-US" dirty="0"/>
                        <a:t>JOIN users u ON </a:t>
                      </a:r>
                      <a:r>
                        <a:rPr lang="en-US" dirty="0" err="1"/>
                        <a:t>l.user_id</a:t>
                      </a:r>
                      <a:r>
                        <a:rPr lang="en-US" dirty="0"/>
                        <a:t> = </a:t>
                      </a:r>
                      <a:r>
                        <a:rPr lang="en-US" dirty="0">
                          <a:effectLst/>
                        </a:rPr>
                        <a:t>u.id</a:t>
                      </a:r>
                      <a:r>
                        <a:rPr lang="en-US" dirty="0"/>
                        <a:t> </a:t>
                      </a:r>
                    </a:p>
                    <a:p>
                      <a:r>
                        <a:rPr lang="en-US" dirty="0"/>
                        <a:t>GROUP BY 1 </a:t>
                      </a:r>
                    </a:p>
                    <a:p>
                      <a:r>
                        <a:rPr lang="en-US" dirty="0"/>
                        <a:t>HAVING COUNT(</a:t>
                      </a:r>
                      <a:r>
                        <a:rPr lang="en-US" dirty="0" err="1"/>
                        <a:t>photo_id</a:t>
                      </a:r>
                      <a:r>
                        <a:rPr lang="en-US" dirty="0"/>
                        <a:t>) = 257 </a:t>
                      </a:r>
                    </a:p>
                    <a:p>
                      <a:r>
                        <a:rPr lang="en-US" dirty="0"/>
                        <a:t>ORDER BY 2 DESC;</a:t>
                      </a:r>
                      <a:endParaRPr lang="en-IN" dirty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n>
                          <a:noFill/>
                        </a:ln>
                        <a:noFill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42653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472C47C-6D78-92A9-D15C-9374138B7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652" y="3561172"/>
            <a:ext cx="2921080" cy="282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01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4C972A-13D4-53AB-368E-EF4BA43E0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029" y="1"/>
            <a:ext cx="12214029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B050"/>
            </a:solidFill>
          </a:ln>
          <a:effectLst>
            <a:outerShdw blurRad="50800" dist="50800" dir="5400000" sx="1000" sy="1000" algn="ctr" rotWithShape="0">
              <a:schemeClr val="tx1">
                <a:alpha val="0"/>
              </a:scheme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5196A-4416-8A40-5BCC-DF9A1B6F3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endParaRPr lang="en-IN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8A38C-38B9-F730-88E8-5830F88CA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85" y="1679693"/>
            <a:ext cx="10058400" cy="529310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Loyal User Reward	:</a:t>
            </a:r>
            <a:r>
              <a:rPr lang="en-US" sz="16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 Users that have given Loyal Reward Points (2016-05-06 to 2016-05-14)</a:t>
            </a:r>
          </a:p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Inactive User Engagement : </a:t>
            </a:r>
            <a:r>
              <a:rPr lang="en-US" sz="16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26 Users who haven’t posted a single post in </a:t>
            </a:r>
            <a:r>
              <a:rPr lang="en-US" sz="1600" dirty="0" err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Instgram</a:t>
            </a:r>
            <a:endParaRPr lang="en-US" sz="16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Contest Winner Declaration : </a:t>
            </a:r>
            <a:r>
              <a:rPr lang="en-US" sz="16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Zack_Kemmer93 has liked every post </a:t>
            </a:r>
          </a:p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Hashtag  Research : </a:t>
            </a:r>
            <a:r>
              <a:rPr lang="en-US" sz="16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5 hashtags are </a:t>
            </a:r>
            <a:r>
              <a:rPr lang="en-US" sz="16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concert , fun, party, beach, smile with total count 24-59</a:t>
            </a:r>
          </a:p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Ad Campaign Launch : </a:t>
            </a:r>
            <a:r>
              <a:rPr lang="en-US" sz="16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Best day for Ad Campaign Launch is on 6</a:t>
            </a:r>
            <a:r>
              <a:rPr lang="en-US" sz="1600" baseline="300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th</a:t>
            </a:r>
            <a:r>
              <a:rPr lang="en-US" sz="16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User Engagement : </a:t>
            </a:r>
            <a:r>
              <a:rPr lang="en-US" sz="16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Per Users who have posted there is avg of 3.47 posts, and 2.57 posts for total users</a:t>
            </a:r>
            <a:endParaRPr lang="en-US" sz="1600" baseline="300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Bots &amp; Fake Accounts : </a:t>
            </a:r>
            <a:r>
              <a:rPr lang="en-US" sz="16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13 Bots &amp; Fake accounts have been observed</a:t>
            </a:r>
            <a:endParaRPr lang="en-US" sz="1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marL="0" indent="0" algn="ctr">
              <a:lnSpc>
                <a:spcPct val="250000"/>
              </a:lnSpc>
              <a:buNone/>
            </a:pPr>
            <a:r>
              <a:rPr lang="en-US" sz="1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These Insights have provided us with great insights that will help to up scale the User Interface</a:t>
            </a:r>
            <a:endParaRPr lang="en-US" sz="1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Graphic 5" descr="Research">
            <a:extLst>
              <a:ext uri="{FF2B5EF4-FFF2-40B4-BE49-F238E27FC236}">
                <a16:creationId xmlns:a16="http://schemas.microsoft.com/office/drawing/2014/main" id="{3BF36CD6-D9AC-C904-E2F7-5DC906A02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7726" y="8702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17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32435" y="-335667"/>
            <a:ext cx="13496080" cy="759155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DFDF407-6EA0-A6EA-647B-60F6D3F14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676" y="448294"/>
            <a:ext cx="10475089" cy="2081798"/>
          </a:xfrm>
        </p:spPr>
        <p:txBody>
          <a:bodyPr/>
          <a:lstStyle/>
          <a:p>
            <a:r>
              <a:rPr lang="en-US" spc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Problem Description</a:t>
            </a:r>
            <a:endParaRPr lang="en-IN" spc="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54FB8BF6-7388-D4A7-AE5C-61781E818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9388" y="3499883"/>
            <a:ext cx="9572860" cy="2786216"/>
          </a:xfrm>
        </p:spPr>
        <p:txBody>
          <a:bodyPr>
            <a:normAutofit/>
          </a:bodyPr>
          <a:lstStyle/>
          <a:p>
            <a:r>
              <a:rPr lang="en-US" sz="2400" spc="-15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Analyzing User Interactions &amp; Engagement on Instagram</a:t>
            </a:r>
          </a:p>
          <a:p>
            <a:endParaRPr lang="en-US" sz="2400" spc="-15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2400" spc="-15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 analyze the data and to gain insights we will use MySQL as a part of</a:t>
            </a:r>
          </a:p>
          <a:p>
            <a:r>
              <a:rPr lang="en-US" sz="2400" spc="-15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Cleaning, Data Transformation, Data Analysis</a:t>
            </a:r>
            <a:endParaRPr lang="en-IN" sz="2400" spc="-15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Graphic 3" descr="Presentation with pie chart">
            <a:extLst>
              <a:ext uri="{FF2B5EF4-FFF2-40B4-BE49-F238E27FC236}">
                <a16:creationId xmlns:a16="http://schemas.microsoft.com/office/drawing/2014/main" id="{AF6B017E-62BA-6548-DAF8-10228BBDC6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91681" y="2530092"/>
            <a:ext cx="2643999" cy="2643999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873E14A-44DA-8FC4-2A40-3ADE334FCF9E}"/>
                  </a:ext>
                </a:extLst>
              </p14:cNvPr>
              <p14:cNvContentPartPr/>
              <p14:nvPr/>
            </p14:nvContentPartPr>
            <p14:xfrm>
              <a:off x="-1388721" y="-497971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873E14A-44DA-8FC4-2A40-3ADE334FCF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394841" y="-504091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0591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4C972A-13D4-53AB-368E-EF4BA43E0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31495" y="-166386"/>
            <a:ext cx="12627981" cy="7103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5196A-4416-8A40-5BCC-DF9A1B6F3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APPROACH</a:t>
            </a:r>
            <a:endParaRPr lang="en-IN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8A38C-38B9-F730-88E8-5830F88CA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50000"/>
              </a:lnSpc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First, we have created the database that contained 6 parameters/factors.</a:t>
            </a:r>
          </a:p>
          <a:p>
            <a:pPr algn="just">
              <a:lnSpc>
                <a:spcPct val="250000"/>
              </a:lnSpc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Secondly, we viewed the dataset to know its Structure</a:t>
            </a:r>
          </a:p>
          <a:p>
            <a:pPr algn="just">
              <a:lnSpc>
                <a:spcPct val="250000"/>
              </a:lnSpc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Third, analyzed the various problems that have occurred to gain insights</a:t>
            </a:r>
          </a:p>
          <a:p>
            <a:pPr algn="just">
              <a:lnSpc>
                <a:spcPct val="250000"/>
              </a:lnSpc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Forth, executed the solutions in a Query Based Manner Using MySQL</a:t>
            </a:r>
            <a:endParaRPr lang="en-IN" sz="18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6219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4C972A-13D4-53AB-368E-EF4BA43E0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54324">
            <a:off x="-1369188" y="-652173"/>
            <a:ext cx="14595160" cy="8209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5196A-4416-8A40-5BCC-DF9A1B6F3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Tech-Stack Used</a:t>
            </a:r>
            <a:endParaRPr lang="en-IN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8A38C-38B9-F730-88E8-5830F88CA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50000"/>
              </a:lnSpc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</a:p>
          <a:p>
            <a:pPr algn="just">
              <a:lnSpc>
                <a:spcPct val="250000"/>
              </a:lnSpc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 Workbench</a:t>
            </a:r>
          </a:p>
          <a:p>
            <a:pPr algn="just">
              <a:lnSpc>
                <a:spcPct val="250000"/>
              </a:lnSpc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Excel</a:t>
            </a:r>
          </a:p>
          <a:p>
            <a:pPr algn="just">
              <a:lnSpc>
                <a:spcPct val="250000"/>
              </a:lnSpc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Notion (To help in documenting the whole Data Analysis Process)</a:t>
            </a:r>
            <a:endParaRPr lang="en-IN" sz="18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8639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4C972A-13D4-53AB-368E-EF4BA43E0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259527">
            <a:off x="-1369188" y="-652173"/>
            <a:ext cx="14595160" cy="8209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5196A-4416-8A40-5BCC-DF9A1B6F3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</a:t>
            </a:r>
            <a:endParaRPr lang="en-IN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8A38C-38B9-F730-88E8-5830F88CA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50000"/>
              </a:lnSpc>
            </a:pPr>
            <a:r>
              <a:rPr lang="en-US" sz="1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Loyal User Reward</a:t>
            </a:r>
          </a:p>
          <a:p>
            <a:pPr lvl="1" algn="just">
              <a:lnSpc>
                <a:spcPct val="250000"/>
              </a:lnSpc>
            </a:pPr>
            <a:r>
              <a:rPr lang="en-US" sz="16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Marketing team decided to reward the loyal users or who have been a part of the company longest</a:t>
            </a:r>
          </a:p>
          <a:p>
            <a:pPr lvl="1" algn="just">
              <a:lnSpc>
                <a:spcPct val="250000"/>
              </a:lnSpc>
            </a:pPr>
            <a:endParaRPr lang="en-US" sz="16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78EA9BB-89BA-F473-E61C-E75CC5CD9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319132"/>
              </p:ext>
            </p:extLst>
          </p:nvPr>
        </p:nvGraphicFramePr>
        <p:xfrm>
          <a:off x="1638461" y="3657091"/>
          <a:ext cx="8128000" cy="1262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1113563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47750303"/>
                    </a:ext>
                  </a:extLst>
                </a:gridCol>
              </a:tblGrid>
              <a:tr h="1262149">
                <a:tc>
                  <a:txBody>
                    <a:bodyPr/>
                    <a:lstStyle/>
                    <a:p>
                      <a:r>
                        <a:rPr lang="en-US" dirty="0"/>
                        <a:t>SELECT * FROM users </a:t>
                      </a:r>
                    </a:p>
                    <a:p>
                      <a:r>
                        <a:rPr lang="en-US" dirty="0"/>
                        <a:t>ORDER BY </a:t>
                      </a:r>
                      <a:r>
                        <a:rPr lang="en-US" dirty="0" err="1"/>
                        <a:t>created_at</a:t>
                      </a:r>
                      <a:r>
                        <a:rPr lang="en-US" dirty="0"/>
                        <a:t> </a:t>
                      </a:r>
                    </a:p>
                    <a:p>
                      <a:r>
                        <a:rPr lang="en-US" dirty="0"/>
                        <a:t>LIMIT 5;</a:t>
                      </a:r>
                      <a:endParaRPr lang="en-IN" dirty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n>
                          <a:noFill/>
                        </a:ln>
                        <a:noFill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426530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8172A39E-A365-57A2-7EE6-8DF85F5A9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62664"/>
            <a:ext cx="2838846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12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4C972A-13D4-53AB-368E-EF4BA43E0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69188" y="-652173"/>
            <a:ext cx="14595160" cy="8209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5196A-4416-8A40-5BCC-DF9A1B6F3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</a:t>
            </a:r>
            <a:endParaRPr lang="en-IN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8A38C-38B9-F730-88E8-5830F88CA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50000"/>
              </a:lnSpc>
            </a:pPr>
            <a:r>
              <a:rPr lang="en-US" sz="1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Inactive User Engagement</a:t>
            </a:r>
          </a:p>
          <a:p>
            <a:pPr lvl="1" algn="just">
              <a:lnSpc>
                <a:spcPct val="250000"/>
              </a:lnSpc>
            </a:pPr>
            <a:r>
              <a:rPr lang="en-US" sz="16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Gather inactive users to start posting in Instagram</a:t>
            </a:r>
          </a:p>
          <a:p>
            <a:pPr lvl="1" algn="just">
              <a:lnSpc>
                <a:spcPct val="250000"/>
              </a:lnSpc>
            </a:pPr>
            <a:endParaRPr lang="en-US" sz="16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78EA9BB-89BA-F473-E61C-E75CC5CD9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034540"/>
              </p:ext>
            </p:extLst>
          </p:nvPr>
        </p:nvGraphicFramePr>
        <p:xfrm>
          <a:off x="1638461" y="3657091"/>
          <a:ext cx="8570410" cy="184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0668">
                  <a:extLst>
                    <a:ext uri="{9D8B030D-6E8A-4147-A177-3AD203B41FA5}">
                      <a16:colId xmlns:a16="http://schemas.microsoft.com/office/drawing/2014/main" val="2711135636"/>
                    </a:ext>
                  </a:extLst>
                </a:gridCol>
                <a:gridCol w="2129742">
                  <a:extLst>
                    <a:ext uri="{9D8B030D-6E8A-4147-A177-3AD203B41FA5}">
                      <a16:colId xmlns:a16="http://schemas.microsoft.com/office/drawing/2014/main" val="1047750303"/>
                    </a:ext>
                  </a:extLst>
                </a:gridCol>
              </a:tblGrid>
              <a:tr h="1840884">
                <a:tc>
                  <a:txBody>
                    <a:bodyPr/>
                    <a:lstStyle/>
                    <a:p>
                      <a:r>
                        <a:rPr lang="en-US" dirty="0"/>
                        <a:t>SELECT COUNT(DISTINCT(username)) as </a:t>
                      </a:r>
                      <a:r>
                        <a:rPr lang="en-US" dirty="0" err="1"/>
                        <a:t>UsersWithPhotos</a:t>
                      </a:r>
                      <a:r>
                        <a:rPr lang="en-US" dirty="0"/>
                        <a:t> </a:t>
                      </a:r>
                    </a:p>
                    <a:p>
                      <a:r>
                        <a:rPr lang="en-US" dirty="0"/>
                        <a:t>FROM users u </a:t>
                      </a:r>
                    </a:p>
                    <a:p>
                      <a:r>
                        <a:rPr lang="en-US" dirty="0"/>
                        <a:t>LEFT JOIN photos s ON </a:t>
                      </a:r>
                      <a:r>
                        <a:rPr lang="en-US" dirty="0">
                          <a:effectLst/>
                        </a:rPr>
                        <a:t>u.id</a:t>
                      </a:r>
                      <a:r>
                        <a:rPr lang="en-US" dirty="0"/>
                        <a:t> = </a:t>
                      </a:r>
                      <a:r>
                        <a:rPr lang="en-US" dirty="0" err="1"/>
                        <a:t>s.user_id</a:t>
                      </a:r>
                      <a:r>
                        <a:rPr lang="en-US" dirty="0"/>
                        <a:t> </a:t>
                      </a:r>
                    </a:p>
                    <a:p>
                      <a:r>
                        <a:rPr lang="en-US" dirty="0"/>
                        <a:t>WHERE </a:t>
                      </a:r>
                      <a:r>
                        <a:rPr lang="en-US" dirty="0">
                          <a:effectLst/>
                        </a:rPr>
                        <a:t>s.id</a:t>
                      </a:r>
                      <a:r>
                        <a:rPr lang="en-US" dirty="0"/>
                        <a:t> is NULL;</a:t>
                      </a:r>
                      <a:endParaRPr lang="en-IN" dirty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n>
                          <a:noFill/>
                        </a:ln>
                        <a:noFill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42653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3620C1A-2FF0-2608-EF17-BF387EBF1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900" y="3697348"/>
            <a:ext cx="2710971" cy="88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252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4C972A-13D4-53AB-368E-EF4BA43E0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69188" y="-1493134"/>
            <a:ext cx="14595160" cy="90507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5196A-4416-8A40-5BCC-DF9A1B6F3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</a:t>
            </a:r>
            <a:endParaRPr lang="en-IN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8A38C-38B9-F730-88E8-5830F88CA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50000"/>
              </a:lnSpc>
            </a:pPr>
            <a:r>
              <a:rPr lang="en-US" sz="1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Contest Winner Declaration</a:t>
            </a:r>
          </a:p>
          <a:p>
            <a:pPr lvl="1" algn="just">
              <a:lnSpc>
                <a:spcPct val="250000"/>
              </a:lnSpc>
            </a:pPr>
            <a:r>
              <a:rPr lang="en-US" sz="16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with the most likes in his/her post</a:t>
            </a:r>
          </a:p>
          <a:p>
            <a:pPr lvl="1" algn="just">
              <a:lnSpc>
                <a:spcPct val="250000"/>
              </a:lnSpc>
            </a:pPr>
            <a:endParaRPr lang="en-US" sz="16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78EA9BB-89BA-F473-E61C-E75CC5CD9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963782"/>
              </p:ext>
            </p:extLst>
          </p:nvPr>
        </p:nvGraphicFramePr>
        <p:xfrm>
          <a:off x="1638461" y="3657091"/>
          <a:ext cx="857041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0668">
                  <a:extLst>
                    <a:ext uri="{9D8B030D-6E8A-4147-A177-3AD203B41FA5}">
                      <a16:colId xmlns:a16="http://schemas.microsoft.com/office/drawing/2014/main" val="2711135636"/>
                    </a:ext>
                  </a:extLst>
                </a:gridCol>
                <a:gridCol w="2129742">
                  <a:extLst>
                    <a:ext uri="{9D8B030D-6E8A-4147-A177-3AD203B41FA5}">
                      <a16:colId xmlns:a16="http://schemas.microsoft.com/office/drawing/2014/main" val="1047750303"/>
                    </a:ext>
                  </a:extLst>
                </a:gridCol>
              </a:tblGrid>
              <a:tr h="1840884">
                <a:tc>
                  <a:txBody>
                    <a:bodyPr/>
                    <a:lstStyle/>
                    <a:p>
                      <a:r>
                        <a:rPr lang="en-IN" dirty="0"/>
                        <a:t>SELECT </a:t>
                      </a:r>
                      <a:r>
                        <a:rPr lang="en-IN" dirty="0" err="1"/>
                        <a:t>u.username</a:t>
                      </a:r>
                      <a:r>
                        <a:rPr lang="en-IN" dirty="0"/>
                        <a:t> username, </a:t>
                      </a:r>
                      <a:r>
                        <a:rPr lang="en-IN" dirty="0" err="1"/>
                        <a:t>p.user_id</a:t>
                      </a:r>
                      <a:r>
                        <a:rPr lang="en-IN" dirty="0"/>
                        <a:t>, </a:t>
                      </a:r>
                      <a:r>
                        <a:rPr lang="en-IN" dirty="0" err="1"/>
                        <a:t>l.photo_id</a:t>
                      </a:r>
                      <a:r>
                        <a:rPr lang="en-IN" dirty="0"/>
                        <a:t> </a:t>
                      </a:r>
                      <a:r>
                        <a:rPr lang="en-IN" dirty="0" err="1"/>
                        <a:t>photoID</a:t>
                      </a:r>
                      <a:r>
                        <a:rPr lang="en-IN" dirty="0"/>
                        <a:t>, COUNT(</a:t>
                      </a:r>
                      <a:r>
                        <a:rPr lang="en-IN" dirty="0" err="1"/>
                        <a:t>l.photo_id</a:t>
                      </a:r>
                      <a:r>
                        <a:rPr lang="en-IN" dirty="0"/>
                        <a:t>) as Likes </a:t>
                      </a:r>
                    </a:p>
                    <a:p>
                      <a:r>
                        <a:rPr lang="en-IN" dirty="0"/>
                        <a:t>FROM photos p </a:t>
                      </a:r>
                    </a:p>
                    <a:p>
                      <a:r>
                        <a:rPr lang="en-IN" dirty="0"/>
                        <a:t>INNER JOIN likes l ON </a:t>
                      </a:r>
                      <a:r>
                        <a:rPr lang="en-IN" dirty="0">
                          <a:effectLst/>
                          <a:hlinkClick r:id="rId4"/>
                        </a:rPr>
                        <a:t>p.id</a:t>
                      </a:r>
                      <a:r>
                        <a:rPr lang="en-IN" dirty="0"/>
                        <a:t> = </a:t>
                      </a:r>
                      <a:r>
                        <a:rPr lang="en-IN" dirty="0" err="1"/>
                        <a:t>l.photo_id</a:t>
                      </a:r>
                      <a:r>
                        <a:rPr lang="en-IN" dirty="0"/>
                        <a:t> </a:t>
                      </a:r>
                    </a:p>
                    <a:p>
                      <a:r>
                        <a:rPr lang="en-IN" dirty="0"/>
                        <a:t>INNER JOIN users u ON </a:t>
                      </a:r>
                      <a:r>
                        <a:rPr lang="en-IN" dirty="0">
                          <a:effectLst/>
                          <a:hlinkClick r:id="rId5"/>
                        </a:rPr>
                        <a:t>u.id</a:t>
                      </a:r>
                      <a:r>
                        <a:rPr lang="en-IN" dirty="0"/>
                        <a:t> = </a:t>
                      </a:r>
                      <a:r>
                        <a:rPr lang="en-IN" dirty="0" err="1"/>
                        <a:t>p.user_id</a:t>
                      </a:r>
                      <a:r>
                        <a:rPr lang="en-IN" dirty="0"/>
                        <a:t> </a:t>
                      </a:r>
                    </a:p>
                    <a:p>
                      <a:r>
                        <a:rPr lang="en-IN" dirty="0"/>
                        <a:t>GROUP BY </a:t>
                      </a:r>
                      <a:r>
                        <a:rPr lang="en-IN" dirty="0" err="1"/>
                        <a:t>p.user_id</a:t>
                      </a:r>
                      <a:r>
                        <a:rPr lang="en-IN" dirty="0"/>
                        <a:t>, </a:t>
                      </a:r>
                      <a:r>
                        <a:rPr lang="en-IN" dirty="0" err="1"/>
                        <a:t>l.photo_id</a:t>
                      </a:r>
                      <a:r>
                        <a:rPr lang="en-IN" dirty="0"/>
                        <a:t> </a:t>
                      </a:r>
                    </a:p>
                    <a:p>
                      <a:r>
                        <a:rPr lang="en-IN" dirty="0"/>
                        <a:t>ORDER BY Likes DESC </a:t>
                      </a:r>
                    </a:p>
                    <a:p>
                      <a:r>
                        <a:rPr lang="en-IN" dirty="0"/>
                        <a:t>LIMIT 1;</a:t>
                      </a:r>
                      <a:endParaRPr lang="en-IN" dirty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n>
                          <a:noFill/>
                        </a:ln>
                        <a:noFill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42653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F7386686-DB4E-17C4-B470-E67E2F6B2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671" y="4449803"/>
            <a:ext cx="4657529" cy="70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16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4C972A-13D4-53AB-368E-EF4BA43E0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69188" y="-462986"/>
            <a:ext cx="14595160" cy="8646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5196A-4416-8A40-5BCC-DF9A1B6F3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</a:t>
            </a:r>
            <a:endParaRPr lang="en-IN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8A38C-38B9-F730-88E8-5830F88CA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50000"/>
              </a:lnSpc>
            </a:pPr>
            <a:r>
              <a:rPr lang="en-US" sz="1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Hashtag Research	</a:t>
            </a:r>
          </a:p>
          <a:p>
            <a:pPr lvl="1" algn="just">
              <a:lnSpc>
                <a:spcPct val="250000"/>
              </a:lnSpc>
            </a:pPr>
            <a:r>
              <a:rPr lang="en-US" sz="16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most Popular Hashtag to use</a:t>
            </a:r>
          </a:p>
          <a:p>
            <a:pPr lvl="1" algn="just">
              <a:lnSpc>
                <a:spcPct val="250000"/>
              </a:lnSpc>
            </a:pPr>
            <a:endParaRPr lang="en-US" sz="16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78EA9BB-89BA-F473-E61C-E75CC5CD9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791573"/>
              </p:ext>
            </p:extLst>
          </p:nvPr>
        </p:nvGraphicFramePr>
        <p:xfrm>
          <a:off x="1638461" y="3657091"/>
          <a:ext cx="8570410" cy="184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0668">
                  <a:extLst>
                    <a:ext uri="{9D8B030D-6E8A-4147-A177-3AD203B41FA5}">
                      <a16:colId xmlns:a16="http://schemas.microsoft.com/office/drawing/2014/main" val="2711135636"/>
                    </a:ext>
                  </a:extLst>
                </a:gridCol>
                <a:gridCol w="2129742">
                  <a:extLst>
                    <a:ext uri="{9D8B030D-6E8A-4147-A177-3AD203B41FA5}">
                      <a16:colId xmlns:a16="http://schemas.microsoft.com/office/drawing/2014/main" val="1047750303"/>
                    </a:ext>
                  </a:extLst>
                </a:gridCol>
              </a:tblGrid>
              <a:tr h="1840884">
                <a:tc>
                  <a:txBody>
                    <a:bodyPr/>
                    <a:lstStyle/>
                    <a:p>
                      <a:r>
                        <a:rPr lang="en-IN" dirty="0"/>
                        <a:t>SELECT </a:t>
                      </a:r>
                      <a:r>
                        <a:rPr lang="en-IN" dirty="0" err="1"/>
                        <a:t>pt.tag_id</a:t>
                      </a:r>
                      <a:r>
                        <a:rPr lang="en-IN" dirty="0"/>
                        <a:t>, </a:t>
                      </a:r>
                      <a:r>
                        <a:rPr lang="en-IN" dirty="0" err="1"/>
                        <a:t>tag_name</a:t>
                      </a:r>
                      <a:r>
                        <a:rPr lang="en-IN" dirty="0"/>
                        <a:t>, COUNT(</a:t>
                      </a:r>
                      <a:r>
                        <a:rPr lang="en-IN" dirty="0" err="1"/>
                        <a:t>tag_name</a:t>
                      </a:r>
                      <a:r>
                        <a:rPr lang="en-IN" dirty="0"/>
                        <a:t>) total </a:t>
                      </a:r>
                    </a:p>
                    <a:p>
                      <a:r>
                        <a:rPr lang="en-IN" dirty="0"/>
                        <a:t>FROM </a:t>
                      </a:r>
                      <a:r>
                        <a:rPr lang="en-IN" dirty="0" err="1"/>
                        <a:t>photo_tags</a:t>
                      </a:r>
                      <a:r>
                        <a:rPr lang="en-IN" dirty="0"/>
                        <a:t> pt </a:t>
                      </a:r>
                    </a:p>
                    <a:p>
                      <a:r>
                        <a:rPr lang="en-IN" dirty="0"/>
                        <a:t>LEFT JOIN tags t ON </a:t>
                      </a:r>
                      <a:r>
                        <a:rPr lang="en-IN" dirty="0" err="1"/>
                        <a:t>pt.tag_id</a:t>
                      </a:r>
                      <a:r>
                        <a:rPr lang="en-IN" dirty="0"/>
                        <a:t> = </a:t>
                      </a:r>
                      <a:r>
                        <a:rPr lang="en-IN" dirty="0">
                          <a:effectLst/>
                          <a:hlinkClick r:id="rId4"/>
                        </a:rPr>
                        <a:t>t.id</a:t>
                      </a:r>
                      <a:r>
                        <a:rPr lang="en-IN" dirty="0"/>
                        <a:t> </a:t>
                      </a:r>
                    </a:p>
                    <a:p>
                      <a:r>
                        <a:rPr lang="en-IN" dirty="0"/>
                        <a:t>GROUP BY </a:t>
                      </a:r>
                      <a:r>
                        <a:rPr lang="en-IN" dirty="0" err="1"/>
                        <a:t>pt.tag_id</a:t>
                      </a:r>
                      <a:r>
                        <a:rPr lang="en-IN" dirty="0"/>
                        <a:t> </a:t>
                      </a:r>
                    </a:p>
                    <a:p>
                      <a:r>
                        <a:rPr lang="en-IN" dirty="0"/>
                        <a:t>ORDER BY 3 DESC </a:t>
                      </a:r>
                    </a:p>
                    <a:p>
                      <a:r>
                        <a:rPr lang="en-IN" dirty="0"/>
                        <a:t>LIMIT 5;</a:t>
                      </a:r>
                      <a:endParaRPr lang="en-IN" dirty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n>
                          <a:noFill/>
                        </a:ln>
                        <a:noFill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42653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D1F14AE-DDC2-ACD6-6E68-21E6B880A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913" y="3657091"/>
            <a:ext cx="3149958" cy="184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55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4C972A-13D4-53AB-368E-EF4BA43E0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69188" y="-74446"/>
            <a:ext cx="13939294" cy="82577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B050"/>
            </a:solidFill>
          </a:ln>
          <a:effectLst>
            <a:outerShdw blurRad="50800" dist="50800" dir="5400000" sx="1000" sy="1000" algn="ctr" rotWithShape="0">
              <a:schemeClr val="tx1">
                <a:alpha val="0"/>
              </a:scheme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5196A-4416-8A40-5BCC-DF9A1B6F3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</a:t>
            </a:r>
            <a:endParaRPr lang="en-IN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8A38C-38B9-F730-88E8-5830F88CA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50000"/>
              </a:lnSpc>
            </a:pPr>
            <a:r>
              <a:rPr lang="en-US" sz="1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 Campaign Launch	</a:t>
            </a:r>
          </a:p>
          <a:p>
            <a:pPr lvl="1" algn="just">
              <a:lnSpc>
                <a:spcPct val="250000"/>
              </a:lnSpc>
            </a:pPr>
            <a:r>
              <a:rPr lang="en-US" sz="16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Best day to launch the Ad </a:t>
            </a:r>
            <a:r>
              <a:rPr lang="en-US" sz="1600" dirty="0" err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Compaign</a:t>
            </a:r>
            <a:endParaRPr lang="en-US" sz="16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algn="just">
              <a:lnSpc>
                <a:spcPct val="250000"/>
              </a:lnSpc>
            </a:pPr>
            <a:endParaRPr lang="en-US" sz="16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78EA9BB-89BA-F473-E61C-E75CC5CD9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049165"/>
              </p:ext>
            </p:extLst>
          </p:nvPr>
        </p:nvGraphicFramePr>
        <p:xfrm>
          <a:off x="1638461" y="3657091"/>
          <a:ext cx="8570410" cy="184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0668">
                  <a:extLst>
                    <a:ext uri="{9D8B030D-6E8A-4147-A177-3AD203B41FA5}">
                      <a16:colId xmlns:a16="http://schemas.microsoft.com/office/drawing/2014/main" val="2711135636"/>
                    </a:ext>
                  </a:extLst>
                </a:gridCol>
                <a:gridCol w="2129742">
                  <a:extLst>
                    <a:ext uri="{9D8B030D-6E8A-4147-A177-3AD203B41FA5}">
                      <a16:colId xmlns:a16="http://schemas.microsoft.com/office/drawing/2014/main" val="1047750303"/>
                    </a:ext>
                  </a:extLst>
                </a:gridCol>
              </a:tblGrid>
              <a:tr h="1840884">
                <a:tc>
                  <a:txBody>
                    <a:bodyPr/>
                    <a:lstStyle/>
                    <a:p>
                      <a:r>
                        <a:rPr lang="en-US" dirty="0"/>
                        <a:t>SELECT DAY(</a:t>
                      </a:r>
                      <a:r>
                        <a:rPr lang="en-US" dirty="0" err="1"/>
                        <a:t>created_at</a:t>
                      </a:r>
                      <a:r>
                        <a:rPr lang="en-US" dirty="0"/>
                        <a:t>) Day, COUNT(username) </a:t>
                      </a:r>
                      <a:r>
                        <a:rPr lang="en-US" dirty="0" err="1"/>
                        <a:t>RegisteredUsers</a:t>
                      </a:r>
                      <a:r>
                        <a:rPr lang="en-US" dirty="0"/>
                        <a:t> FROM users </a:t>
                      </a:r>
                    </a:p>
                    <a:p>
                      <a:r>
                        <a:rPr lang="en-US" dirty="0"/>
                        <a:t>GROUP BY 1 </a:t>
                      </a:r>
                    </a:p>
                    <a:p>
                      <a:r>
                        <a:rPr lang="en-US" dirty="0"/>
                        <a:t>ORDER BY 2 DESC;</a:t>
                      </a:r>
                      <a:endParaRPr lang="en-IN" dirty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n>
                          <a:noFill/>
                        </a:ln>
                        <a:noFill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42653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AFDC7A9-8C6D-034C-D439-7EC69DC0D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217" y="4027932"/>
            <a:ext cx="2562157" cy="83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78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{CF0B4426-2509-43FC-BE25-7ACB0311C95E}tf56219246_win32</Template>
  <TotalTime>74</TotalTime>
  <Words>630</Words>
  <Application>Microsoft Office PowerPoint</Application>
  <PresentationFormat>Widescreen</PresentationFormat>
  <Paragraphs>81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Avenir Next LT Pro</vt:lpstr>
      <vt:lpstr>Avenir Next LT Pro Light</vt:lpstr>
      <vt:lpstr>Garamond</vt:lpstr>
      <vt:lpstr>SavonVTI</vt:lpstr>
      <vt:lpstr>InstaGRAM USER ANALYTICS</vt:lpstr>
      <vt:lpstr>Problem Description</vt:lpstr>
      <vt:lpstr>APPROACH</vt:lpstr>
      <vt:lpstr>Tech-Stack Used</vt:lpstr>
      <vt:lpstr>Insights</vt:lpstr>
      <vt:lpstr>Insights</vt:lpstr>
      <vt:lpstr>Insights</vt:lpstr>
      <vt:lpstr>Insights</vt:lpstr>
      <vt:lpstr>Insights</vt:lpstr>
      <vt:lpstr>Insights</vt:lpstr>
      <vt:lpstr>Insights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InstaGRAM USER ANALYTICS</dc:title>
  <dc:creator>Harsh Shrivastava</dc:creator>
  <cp:lastModifiedBy>Harsh Shrivastava</cp:lastModifiedBy>
  <cp:revision>3</cp:revision>
  <dcterms:created xsi:type="dcterms:W3CDTF">2023-11-29T07:43:10Z</dcterms:created>
  <dcterms:modified xsi:type="dcterms:W3CDTF">2023-11-29T08:57:55Z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